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5" r:id="rId4"/>
  </p:sldMasterIdLst>
  <p:notesMasterIdLst>
    <p:notesMasterId r:id="rId18"/>
  </p:notesMasterIdLst>
  <p:sldIdLst>
    <p:sldId id="280" r:id="rId5"/>
    <p:sldId id="621" r:id="rId6"/>
    <p:sldId id="631" r:id="rId7"/>
    <p:sldId id="638" r:id="rId8"/>
    <p:sldId id="632" r:id="rId9"/>
    <p:sldId id="609" r:id="rId10"/>
    <p:sldId id="610" r:id="rId11"/>
    <p:sldId id="611" r:id="rId12"/>
    <p:sldId id="612" r:id="rId13"/>
    <p:sldId id="613" r:id="rId14"/>
    <p:sldId id="619" r:id="rId15"/>
    <p:sldId id="616" r:id="rId16"/>
    <p:sldId id="620" r:id="rId17"/>
    <p:sldId id="331" r:id="rId19"/>
    <p:sldId id="261" r:id="rId20"/>
    <p:sldId id="264" r:id="rId21"/>
    <p:sldId id="287" r:id="rId22"/>
    <p:sldId id="292" r:id="rId23"/>
    <p:sldId id="690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楷体_GB2312" pitchFamily="1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664"/>
    <p:restoredTop sz="94660"/>
  </p:normalViewPr>
  <p:slideViewPr>
    <p:cSldViewPr showGuides="1">
      <p:cViewPr varScale="1">
        <p:scale>
          <a:sx n="69" d="100"/>
          <a:sy n="69" d="100"/>
        </p:scale>
        <p:origin x="-9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 u="none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u="none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44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 u="none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u="none" dirty="0">
                <a:ea typeface="宋体" panose="02010600030101010101" pitchFamily="2" charset="-122"/>
              </a:rPr>
            </a:fld>
            <a:endParaRPr lang="en-US" altLang="zh-CN" sz="1200" u="none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2466" name="Rectangle 7"/>
          <p:cNvSpPr txBox="1">
            <a:spLocks noGrp="1"/>
          </p:cNvSpPr>
          <p:nvPr/>
        </p:nvSpPr>
        <p:spPr>
          <a:xfrm>
            <a:off x="3881438" y="8683625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u="none" dirty="0">
                <a:ea typeface="宋体" panose="02010600030101010101" pitchFamily="2" charset="-122"/>
              </a:rPr>
            </a:fld>
            <a:endParaRPr lang="en-US" altLang="zh-CN" sz="1200" u="none" dirty="0">
              <a:ea typeface="宋体" panose="02010600030101010101" pitchFamily="2" charset="-122"/>
            </a:endParaRPr>
          </a:p>
        </p:txBody>
      </p:sp>
      <p:sp>
        <p:nvSpPr>
          <p:cNvPr id="62467" name="Rectangle 2"/>
          <p:cNvSpPr>
            <a:spLocks noRot="1" noTextEdit="1"/>
          </p:cNvSpPr>
          <p:nvPr>
            <p:ph type="sldImg"/>
          </p:nvPr>
        </p:nvSpPr>
        <p:spPr>
          <a:xfrm>
            <a:off x="1141413" y="684213"/>
            <a:ext cx="4572000" cy="3429000"/>
          </a:xfrm>
          <a:ln/>
        </p:spPr>
      </p:sp>
      <p:sp>
        <p:nvSpPr>
          <p:cNvPr id="62468" name="Rectangle 3"/>
          <p:cNvSpPr>
            <a:spLocks noGrp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ln/>
        </p:spPr>
        <p:txBody>
          <a:bodyPr wrap="square" lIns="91440" tIns="45720" rIns="91440" bIns="45720" anchor="t" anchorCtr="0"/>
          <a:p>
            <a:pPr lvl="0" eaLnBrk="1" hangingPunct="1"/>
            <a:r>
              <a:rPr lang="zh-CN" altLang="en-US" b="1" dirty="0"/>
              <a:t>电烧伤 </a:t>
            </a:r>
            <a:br>
              <a:rPr lang="zh-CN" altLang="en-US" b="1" dirty="0"/>
            </a:br>
            <a:br>
              <a:rPr lang="zh-CN" altLang="en-US" b="1" dirty="0"/>
            </a:br>
            <a:r>
              <a:rPr lang="zh-CN" altLang="en-US" dirty="0"/>
              <a:t>　　先作心肺复苏抢救生命，再处理创面。 </a:t>
            </a:r>
            <a:br>
              <a:rPr lang="zh-CN" altLang="en-US" dirty="0"/>
            </a:br>
            <a:r>
              <a:rPr lang="zh-CN" altLang="en-US" dirty="0"/>
              <a:t>　　创面保护用敷料包扎，若无敷料可用清洁床单、被单、衣服等包裹转送医院。 </a:t>
            </a:r>
            <a:br>
              <a:rPr lang="zh-CN" altLang="en-US" dirty="0"/>
            </a:br>
            <a:r>
              <a:rPr lang="zh-CN" altLang="en-US" dirty="0"/>
              <a:t>　　转运原则转送当地医院，如当地无条件治疗需要转送者，应掌握运送时机，要求呼吸道通畅，无活动性出血，休克基本控制，减少途中颠簸。重度烧伤要求在</a:t>
            </a:r>
            <a:r>
              <a:rPr lang="en-US" altLang="zh-CN" dirty="0"/>
              <a:t>8</a:t>
            </a:r>
            <a:r>
              <a:rPr lang="zh-CN" altLang="en-US" dirty="0"/>
              <a:t>小时内送到救治单位，否则在休克期以后（伤后</a:t>
            </a:r>
            <a:r>
              <a:rPr lang="en-US" altLang="zh-CN" dirty="0"/>
              <a:t>48</a:t>
            </a:r>
            <a:r>
              <a:rPr lang="zh-CN" altLang="en-US" dirty="0"/>
              <a:t>小时）再送。转运途中要输液，并采取抗休克措施。 </a:t>
            </a:r>
            <a:br>
              <a:rPr lang="zh-CN" altLang="en-US" dirty="0"/>
            </a:br>
            <a:r>
              <a:rPr lang="zh-CN" altLang="en-US" dirty="0"/>
              <a:t>　　抗感染处理烧伤后尽快肌肉注射破伤风抗毒血清</a:t>
            </a:r>
            <a:r>
              <a:rPr lang="en-US" altLang="zh-CN" dirty="0"/>
              <a:t>1500</a:t>
            </a:r>
            <a:r>
              <a:rPr lang="zh-CN" altLang="en-US" dirty="0"/>
              <a:t>～</a:t>
            </a:r>
            <a:r>
              <a:rPr lang="en-US" altLang="zh-CN" dirty="0"/>
              <a:t>2000</a:t>
            </a:r>
            <a:r>
              <a:rPr lang="zh-CN" altLang="en-US" dirty="0"/>
              <a:t>单位，重度烧伤或创面污染严重者，宜使用抗生素。 </a:t>
            </a:r>
            <a:br>
              <a:rPr lang="zh-CN" altLang="en-US" dirty="0"/>
            </a:br>
            <a:r>
              <a:rPr lang="zh-CN" altLang="en-US" dirty="0"/>
              <a:t>　　轻度或中度烧伤全身情况好者，可饮烧伤饮料（每</a:t>
            </a:r>
            <a:r>
              <a:rPr lang="en-US" altLang="zh-CN" dirty="0"/>
              <a:t>1000</a:t>
            </a:r>
            <a:r>
              <a:rPr lang="zh-CN" altLang="en-US" dirty="0"/>
              <a:t>毫升水中加氯化钠</a:t>
            </a:r>
            <a:r>
              <a:rPr lang="en-US" altLang="zh-CN" dirty="0"/>
              <a:t>3</a:t>
            </a:r>
            <a:r>
              <a:rPr lang="zh-CN" altLang="en-US" dirty="0"/>
              <a:t>克、碳酸氢钠</a:t>
            </a:r>
            <a:r>
              <a:rPr lang="en-US" altLang="zh-CN" dirty="0"/>
              <a:t>1.5</a:t>
            </a:r>
            <a:r>
              <a:rPr lang="zh-CN" altLang="en-US" dirty="0"/>
              <a:t>克、葡萄糖</a:t>
            </a:r>
            <a:r>
              <a:rPr lang="en-US" altLang="zh-CN" dirty="0"/>
              <a:t>50</a:t>
            </a:r>
            <a:r>
              <a:rPr lang="zh-CN" altLang="en-US" dirty="0"/>
              <a:t>克），伤后忌饮白开水。重度烧伤必须静脉输液抗休克，并肌肉注射杜冷丁</a:t>
            </a:r>
            <a:r>
              <a:rPr lang="en-US" altLang="zh-CN" dirty="0"/>
              <a:t>50</a:t>
            </a:r>
            <a:r>
              <a:rPr lang="zh-CN" altLang="en-US" dirty="0"/>
              <a:t>～</a:t>
            </a:r>
            <a:r>
              <a:rPr lang="en-US" altLang="zh-CN" dirty="0"/>
              <a:t>100</a:t>
            </a:r>
            <a:r>
              <a:rPr lang="zh-CN" altLang="en-US" dirty="0"/>
              <a:t>毫克或吗啡</a:t>
            </a:r>
            <a:r>
              <a:rPr lang="en-US" altLang="zh-CN" dirty="0"/>
              <a:t>6</a:t>
            </a:r>
            <a:r>
              <a:rPr lang="zh-CN" altLang="en-US" dirty="0"/>
              <a:t>～</a:t>
            </a:r>
            <a:r>
              <a:rPr lang="en-US" altLang="zh-CN" dirty="0"/>
              <a:t>10</a:t>
            </a:r>
            <a:r>
              <a:rPr lang="zh-CN" altLang="en-US" dirty="0"/>
              <a:t>毫克，以镇静、止痛。 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3490" name="Rectangle 7"/>
          <p:cNvSpPr txBox="1">
            <a:spLocks noGrp="1"/>
          </p:cNvSpPr>
          <p:nvPr/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u="none" dirty="0">
                <a:ea typeface="宋体" panose="02010600030101010101" pitchFamily="2" charset="-122"/>
              </a:rPr>
            </a:fld>
            <a:endParaRPr lang="en-US" altLang="zh-CN" sz="1200" u="none" dirty="0">
              <a:ea typeface="宋体" panose="02010600030101010101" pitchFamily="2" charset="-122"/>
            </a:endParaRPr>
          </a:p>
        </p:txBody>
      </p:sp>
      <p:sp>
        <p:nvSpPr>
          <p:cNvPr id="6349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手部外伤家庭急救 </a:t>
            </a:r>
            <a:br>
              <a:rPr lang="zh-CN" altLang="en-US" sz="1000" dirty="0"/>
            </a:br>
            <a:r>
              <a:rPr lang="zh-CN" altLang="en-US" sz="1000" dirty="0"/>
              <a:t>在日常生活和家务劳动中，手的外伤几乎是难以避免的，尽快的紧急处理，将会减轻痛苦和缩短治疗时间。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手的外伤可分为钝器伤和锐器伤两大类。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钝器伤常见有被重物压伤和被硬物打伤，皮肤大多不会破，出现皮下青或血肿，此时要用冷毛巾或冷水袋外敷半小时左右，能防止血肿增大，减轻疼痛。若手指甲下出现血肿，可用烧红的回形针垂直在指甲血肿上穿刺小洞，积血从洞中流出，再贴上护伤胶布，可止痛及保护指甲不脱落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锐器伤常见有刺伤和刀伤。当手被刺时，首先应该看有否刺入物，若有刺入物时就要设法挑出，方法是双手捏紧伤处，用火烧过或酒精消毒过的针拨开皮肤，挑出刺入物。当刀伤时，会引起出血甚至手部完全断裂，要按外伤紧急处理，出血多时先用力压迫手腕两侧的桡动脉和尺动脉以减少出血，然后进行包扎。包扎时要稍用力以达到止血目的，即加压包扎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为了预防感染，伤口处最好涂以红汞，包扎的纱布应该是消毒的，可使用餐前擦手用的消毒卫生巾。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一般情况下，手部小伤四五天会愈合，若肿胀不退或化脓，应到医院诊治。   　 一旦被狗、猫咬伤，重要的是做好现场救护工作。凡是狗、猫咬伤，不管是疯狗、病猫还是正常的狗、猫（据文献报告，有相当多的一部分正常的狗、猫的唾液中带有狂犬病毒），千万不要急着去医院找医生诊治，而是应该立即、就地、彻底冲洗伤口。万一找不到水源，甚至可以用人尿代替清水冲洗，随后再设法找水源。 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冲洗伤口一是要快。分秒必争，以最快速度把沾染在伤口上的狂犬病毒冲洗掉。因为时间一长病毒就进入人体组织，沿着神经侵犯中枢神经，置人于死地。二是要彻底。由于狗、猫咬的伤口往往外口小，里面深，这就要求冲洗时，尽量把伤口扩大，让其充分暴露，并用力挤压伤口周围软组织，而且冲洗的水量要大，水流要急，最好是对着自来水龙头急水冲洗。三是伤口不可包扎。除了个别伤口大，又伤及血管需要止血外，一般不上任何药物，也不要包扎，因为狂犬病毒是厌氧的，在缺乏氧气的情况下，狂犬病病毒会大量生长。 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伤口反复冲洗后，再送医院作进一步伤口冲洗处理，（牢记到医院伤口还要认真冲洗），接着应接种预防狂犬病疫苗。这里特别要指出的是，千万千万不可被狗、猫咬伤后，伤口不作任何处理，错上加错的是不仅伤口不冲洗，而是涂上红药水包上纱布更有害，切忌长途跋涉赶到大医院求治，而是应该立即、就地、彻底冲洗伤口，在</a:t>
            </a:r>
            <a:r>
              <a:rPr lang="en-US" altLang="zh-CN" sz="1000" dirty="0"/>
              <a:t>24</a:t>
            </a:r>
            <a:r>
              <a:rPr lang="zh-CN" altLang="en-US" sz="1000" dirty="0"/>
              <a:t>小时内注射狂犬疫苗。 </a:t>
            </a:r>
            <a:endParaRPr lang="zh-CN" altLang="en-US" sz="1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4514" name="Rectangle 7"/>
          <p:cNvSpPr txBox="1">
            <a:spLocks noGrp="1"/>
          </p:cNvSpPr>
          <p:nvPr/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u="none" dirty="0">
                <a:ea typeface="宋体" panose="02010600030101010101" pitchFamily="2" charset="-122"/>
              </a:rPr>
            </a:fld>
            <a:endParaRPr lang="en-US" altLang="zh-CN" sz="1200" u="none" dirty="0">
              <a:ea typeface="宋体" panose="02010600030101010101" pitchFamily="2" charset="-122"/>
            </a:endParaRPr>
          </a:p>
        </p:txBody>
      </p:sp>
      <p:sp>
        <p:nvSpPr>
          <p:cNvPr id="6451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手部外伤家庭急救 </a:t>
            </a:r>
            <a:br>
              <a:rPr lang="zh-CN" altLang="en-US" sz="1000" dirty="0"/>
            </a:br>
            <a:r>
              <a:rPr lang="zh-CN" altLang="en-US" sz="1000" dirty="0"/>
              <a:t>在日常生活和家务劳动中，手的外伤几乎是难以避免的，尽快的紧急处理，将会减轻痛苦和缩短治疗时间。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手的外伤可分为钝器伤和锐器伤两大类。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钝器伤常见有被重物压伤和被硬物打伤，皮肤大多不会破，出现皮下青或血肿，此时要用冷毛巾或冷水袋外敷半小时左右，能防止血肿增大，减轻疼痛。若手指甲下出现血肿，可用烧红的回形针垂直在指甲血肿上穿刺小洞，积血从洞中流出，再贴上护伤胶布，可止痛及保护指甲不脱落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锐器伤常见有刺伤和刀伤。当手被刺时，首先应该看有否刺入物，若有刺入物时就要设法挑出，方法是双手捏紧伤处，用火烧过或酒精消毒过的针拨开皮肤，挑出刺入物。当刀伤时，会引起出血甚至手部完全断裂，要按外伤紧急处理，出血多时先用力压迫手腕两侧的桡动脉和尺动脉以减少出血，然后进行包扎。包扎时要稍用力以达到止血目的，即加压包扎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为了预防感染，伤口处最好涂以红汞，包扎的纱布应该是消毒的，可使用餐前擦手用的消毒卫生巾。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一般情况下，手部小伤四五天会愈合，若肿胀不退或化脓，应到医院诊治。   　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zh-CN" sz="1000" dirty="0"/>
              <a:t> </a:t>
            </a:r>
            <a:r>
              <a:rPr lang="zh-CN" altLang="en-US" sz="1000" dirty="0"/>
              <a:t>一旦被狗、猫咬伤，重要的是做好现场救护工作。凡是狗、猫咬伤，不管是疯狗、病猫还是正常的狗、猫（据文献报告，有相当多的一部分正常的狗、猫的唾液中带有狂犬病毒），千万不要急着去医院找医生诊治，而是应该立即、就地、彻底冲洗伤口。万一找不到水源，甚至可以用人尿代替清水冲洗，随后再设法找水源。 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冲洗伤口一是要快。分秒必争，以最快速度把沾染在伤口上的狂犬病毒冲洗掉。因为时间一长病毒就进入人体组织，沿着神经侵犯中枢神经，置人于死地。二是要彻底。由于狗、猫咬的伤口往往外口小，里面深，这就要求冲洗时，尽量把伤口扩大，让其充分暴露，并用力挤压伤口周围软组织，而且冲洗的水量要大，水流要急，最好是对着自来水龙头急水冲洗。三是伤口不可包扎。除了个别伤口大，又伤及血管需要止血外，一般不上任何药物，也不要包扎，因为狂犬病毒是厌氧的，在缺乏氧气的情况下，狂犬病病毒会大量生长。 </a:t>
            </a:r>
            <a:endParaRPr lang="zh-CN" altLang="en-US" sz="1000" dirty="0"/>
          </a:p>
          <a:p>
            <a:pPr lvl="0" eaLnBrk="1" hangingPunct="1">
              <a:lnSpc>
                <a:spcPct val="80000"/>
              </a:lnSpc>
            </a:pPr>
            <a:r>
              <a:rPr lang="zh-CN" altLang="en-US" sz="1000" dirty="0"/>
              <a:t>　　伤口反复冲洗后，再送医院作进一步伤口冲洗处理，（牢记到医院伤口还要认真冲洗），接着应接种预防狂犬病疫苗。这里特别要指出的是，千万千万不可被狗、猫咬伤后，伤口不作任何处理，错上加错的是不仅伤口不冲洗，而是涂上红药水包上纱布更有害，切忌长途跋涉赶到大医院求治，而是应该立即、就地、彻底冲洗伤口，在</a:t>
            </a:r>
            <a:r>
              <a:rPr lang="en-US" altLang="zh-CN" sz="1000" dirty="0"/>
              <a:t>24</a:t>
            </a:r>
            <a:r>
              <a:rPr lang="zh-CN" altLang="en-US" sz="1000" dirty="0"/>
              <a:t>小时内注射狂犬疫苗。 </a:t>
            </a:r>
            <a:endParaRPr lang="zh-CN" altLang="en-US" sz="1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194175" cy="2020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078288"/>
            <a:ext cx="4194175" cy="20208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194175" cy="2020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078288"/>
            <a:ext cx="4194175" cy="20208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194175" cy="2020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078288"/>
            <a:ext cx="4194175" cy="20208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4" Type="http://schemas.openxmlformats.org/officeDocument/2006/relationships/theme" Target="../theme/theme3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u="none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u="none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u="none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https://haokan.baidu.com/v?pd=wisenatural&amp;vid=3585449598563518000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  <a:ln/>
        </p:spPr>
        <p:txBody>
          <a:bodyPr vert="horz" wrap="square" lIns="91440" tIns="45720" rIns="91440" bIns="45720"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/>
            <a:r>
              <a:rPr lang="zh-CN" altLang="en-US" sz="5400" b="1" dirty="0">
                <a:ea typeface="楷体_GB2312" pitchFamily="1" charset="-122"/>
              </a:rPr>
              <a:t>安全急</a:t>
            </a:r>
            <a:r>
              <a:rPr lang="en-US" altLang="zh-CN" sz="5400" b="1">
                <a:ea typeface="楷体_GB2312" pitchFamily="1" charset="-122"/>
              </a:rPr>
              <a:t> </a:t>
            </a:r>
            <a:r>
              <a:rPr lang="zh-CN" altLang="en-US" sz="5400" b="1" dirty="0">
                <a:ea typeface="楷体_GB2312" pitchFamily="1" charset="-122"/>
              </a:rPr>
              <a:t>救</a:t>
            </a:r>
            <a:r>
              <a:rPr lang="en-US" altLang="zh-CN" sz="5400" b="1">
                <a:ea typeface="楷体_GB2312" pitchFamily="1" charset="-122"/>
              </a:rPr>
              <a:t> </a:t>
            </a:r>
            <a:r>
              <a:rPr lang="zh-CN" altLang="en-US" sz="5400" b="1" dirty="0">
                <a:ea typeface="楷体_GB2312" pitchFamily="1" charset="-122"/>
              </a:rPr>
              <a:t>常</a:t>
            </a:r>
            <a:r>
              <a:rPr lang="en-US" altLang="zh-CN" sz="5400" b="1">
                <a:ea typeface="楷体_GB2312" pitchFamily="1" charset="-122"/>
              </a:rPr>
              <a:t> </a:t>
            </a:r>
            <a:r>
              <a:rPr lang="zh-CN" altLang="en-US" sz="5400" b="1" dirty="0">
                <a:ea typeface="楷体_GB2312" pitchFamily="1" charset="-122"/>
              </a:rPr>
              <a:t>识</a:t>
            </a:r>
            <a:endParaRPr lang="zh-CN" altLang="en-US" sz="5400" b="1" dirty="0"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200" dirty="0">
                <a:ea typeface="楷体_GB2312" pitchFamily="1" charset="-122"/>
              </a:rPr>
              <a:t>烧烫伤的急救知识</a:t>
            </a:r>
            <a:endParaRPr lang="zh-CN" altLang="en-US" sz="3200" dirty="0">
              <a:ea typeface="楷体_GB2312" pitchFamily="1" charset="-122"/>
            </a:endParaRPr>
          </a:p>
        </p:txBody>
      </p:sp>
      <p:sp>
        <p:nvSpPr>
          <p:cNvPr id="18435" name="Rectangle 3"/>
          <p:cNvSpPr>
            <a:spLocks noGrp="1" noRot="1"/>
          </p:cNvSpPr>
          <p:nvPr>
            <p:ph type="body" idx="4294967295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  <a:buNone/>
            </a:pPr>
            <a:r>
              <a:rPr lang="en-US" altLang="zh-CN" sz="3000"/>
              <a:t>4. </a:t>
            </a:r>
            <a:r>
              <a:rPr lang="zh-CN" altLang="en-US" sz="3000" dirty="0"/>
              <a:t>创面须用清水冲洗后，用干净布包扎或，防止感染。强酸强碱和沥青烧伤皮肤时，应用清水充分冲洗。眼烧伤时，用生理盐水冲洗后，用棉签取去异物并滴</a:t>
            </a:r>
            <a:r>
              <a:rPr lang="en-US" altLang="zh-CN" sz="3000"/>
              <a:t>0.25%</a:t>
            </a:r>
            <a:r>
              <a:rPr lang="zh-CN" altLang="en-US" sz="3000" dirty="0"/>
              <a:t>氯霉素眼液。</a:t>
            </a:r>
            <a:endParaRPr lang="zh-CN" altLang="en-US" sz="30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en-US" altLang="zh-CN" sz="3000"/>
              <a:t>5. </a:t>
            </a:r>
            <a:r>
              <a:rPr lang="zh-CN" altLang="en-US" sz="3000" dirty="0"/>
              <a:t>手足烧伤包裹时应将指（趾）分开，以防粘连</a:t>
            </a:r>
            <a:r>
              <a:rPr lang="zh-CN" altLang="en-US" sz="3400" dirty="0"/>
              <a:t>。</a:t>
            </a:r>
            <a:endParaRPr lang="zh-CN" altLang="en-US" sz="3400" dirty="0"/>
          </a:p>
        </p:txBody>
      </p:sp>
      <p:pic>
        <p:nvPicPr>
          <p:cNvPr id="18436" name="Picture 4" descr="C:\Users\Administrator\Desktop\timgCAOWGZ6X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228600"/>
            <a:ext cx="3657600" cy="1771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4953000"/>
          </a:xfrm>
          <a:ln/>
        </p:spPr>
        <p:txBody>
          <a:bodyPr vert="horz" wrap="square" lIns="91440" tIns="45720" rIns="91440" bIns="45720" anchor="ctr" anchorCtr="0"/>
          <a:p>
            <a:r>
              <a:rPr lang="zh-CN" altLang="en-US" sz="5400" b="1" dirty="0">
                <a:solidFill>
                  <a:srgbClr val="C00000"/>
                </a:solidFill>
                <a:ea typeface="楷体_GB2312" pitchFamily="1" charset="-122"/>
                <a:sym typeface="Arial" panose="020B0604020202020204" pitchFamily="34" charset="0"/>
              </a:rPr>
              <a:t>触电急救</a:t>
            </a:r>
            <a:endParaRPr lang="zh-CN" altLang="en-US" sz="5400" b="1" dirty="0">
              <a:solidFill>
                <a:srgbClr val="C00000"/>
              </a:solidFill>
              <a:ea typeface="楷体_GB2312" pitchFamily="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 noRot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  <a:ln/>
        </p:spPr>
        <p:txBody>
          <a:bodyPr vert="horz" wrap="square" lIns="91440" tIns="45720" rIns="91440" bIns="45720" anchor="t" anchorCtr="0"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dirty="0"/>
              <a:t>   </a:t>
            </a:r>
            <a:r>
              <a:rPr lang="zh-CN" altLang="en-US" sz="2800" dirty="0"/>
              <a:t>发现有人触电，应根据事故现场情况尽快使触电者脱离电源。如果开关或插头就在附近，应立即拉断闸刀开关或拔去电源 插头无法切断电源时，</a:t>
            </a:r>
            <a:r>
              <a:rPr lang="zh-CN" altLang="en-US" sz="2800" u="sng" dirty="0"/>
              <a:t>可使用绝缘工具或干燥的木棒、木板等不导电物使触电者脱离带电体。</a:t>
            </a:r>
            <a:endParaRPr lang="zh-CN" altLang="en-US" sz="2800" u="sng" dirty="0"/>
          </a:p>
        </p:txBody>
      </p:sp>
      <p:pic>
        <p:nvPicPr>
          <p:cNvPr id="21507" name="Picture 3" descr="77951d1196d8083fb9127bdc"/>
          <p:cNvPicPr>
            <a:picLocks noChangeAspect="1"/>
          </p:cNvPicPr>
          <p:nvPr>
            <p:ph sz="quarter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953000" y="1066800"/>
            <a:ext cx="3736975" cy="2482850"/>
          </a:xfrm>
          <a:ln/>
        </p:spPr>
      </p:pic>
      <p:sp>
        <p:nvSpPr>
          <p:cNvPr id="21508" name="Rectangle 4"/>
          <p:cNvSpPr>
            <a:spLocks noGrp="1" noRot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/>
            <a:r>
              <a:rPr lang="zh-CN" altLang="en-US" sz="3600" b="1" dirty="0">
                <a:ea typeface="楷体_GB2312" pitchFamily="1" charset="-122"/>
                <a:sym typeface="Arial" panose="020B0604020202020204" pitchFamily="34" charset="0"/>
              </a:rPr>
              <a:t>触电急救</a:t>
            </a:r>
            <a:endParaRPr lang="zh-CN" altLang="en-US" sz="3600" b="1" dirty="0">
              <a:ea typeface="楷体_GB2312" pitchFamily="1" charset="-122"/>
              <a:sym typeface="Arial" panose="020B0604020202020204" pitchFamily="34" charset="0"/>
            </a:endParaRPr>
          </a:p>
        </p:txBody>
      </p:sp>
      <p:pic>
        <p:nvPicPr>
          <p:cNvPr id="21509" name="Picture 5" descr="d4ec6c3e7d6e7cd5828b13a4"/>
          <p:cNvPicPr>
            <a:picLocks noChangeAspect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3886200"/>
            <a:ext cx="3702050" cy="2362200"/>
          </a:xfrm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en-US" altLang="zh-CN">
                <a:ea typeface="楷体_GB2312" pitchFamily="1" charset="-122"/>
              </a:rPr>
              <a:t>      </a:t>
            </a:r>
            <a:r>
              <a:rPr lang="en-US" altLang="zh-CN" sz="3200">
                <a:ea typeface="楷体_GB2312" pitchFamily="1" charset="-122"/>
                <a:sym typeface="Arial" panose="020B0604020202020204" pitchFamily="34" charset="0"/>
              </a:rPr>
              <a:t>     </a:t>
            </a:r>
            <a:r>
              <a:rPr lang="zh-CN" altLang="en-US" sz="3200" dirty="0">
                <a:ea typeface="楷体_GB2312" pitchFamily="1" charset="-122"/>
                <a:sym typeface="Arial" panose="020B0604020202020204" pitchFamily="34" charset="0"/>
              </a:rPr>
              <a:t>触电急救 </a:t>
            </a:r>
            <a:endParaRPr lang="zh-CN" altLang="en-US" sz="3200" dirty="0">
              <a:ea typeface="楷体_GB2312" pitchFamily="1" charset="-122"/>
              <a:sym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Rot="1"/>
          </p:cNvSpPr>
          <p:nvPr>
            <p:ph type="body" idx="4294967295"/>
          </p:nvPr>
        </p:nvSpPr>
        <p:spPr>
          <a:xfrm>
            <a:off x="301625" y="1905000"/>
            <a:ext cx="4346575" cy="419417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</a:pPr>
            <a:r>
              <a:rPr lang="zh-CN" altLang="en-US" sz="2600" dirty="0"/>
              <a:t>先作心肺复苏抢救生命</a:t>
            </a:r>
            <a:endParaRPr lang="zh-CN" altLang="en-US" sz="2600" dirty="0"/>
          </a:p>
          <a:p>
            <a:pPr eaLnBrk="1" hangingPunct="1">
              <a:lnSpc>
                <a:spcPct val="130000"/>
              </a:lnSpc>
            </a:pPr>
            <a:endParaRPr lang="zh-CN" altLang="zh-CN" sz="2600" dirty="0"/>
          </a:p>
          <a:p>
            <a:pPr eaLnBrk="1" hangingPunct="1">
              <a:lnSpc>
                <a:spcPct val="130000"/>
              </a:lnSpc>
            </a:pPr>
            <a:r>
              <a:rPr lang="zh-CN" altLang="en-US" sz="2600" dirty="0"/>
              <a:t>创面保护用敷料包扎，若无敷料可用清洁床单、被单、衣服等包裹转送医院。 </a:t>
            </a:r>
            <a:br>
              <a:rPr lang="zh-CN" altLang="en-US" sz="2600" dirty="0"/>
            </a:br>
            <a:endParaRPr lang="zh-CN" altLang="en-US" sz="2600" dirty="0"/>
          </a:p>
        </p:txBody>
      </p:sp>
      <p:pic>
        <p:nvPicPr>
          <p:cNvPr id="22532" name="Picture 4" descr="200808061342476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0" y="838200"/>
            <a:ext cx="3352800" cy="571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301625" y="609600"/>
            <a:ext cx="8540750" cy="50292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600" b="1" dirty="0">
                <a:solidFill>
                  <a:srgbClr val="C00000"/>
                </a:solidFill>
                <a:ea typeface="楷体_GB2312" pitchFamily="1" charset="-122"/>
              </a:rPr>
              <a:t>手部外伤的急救</a:t>
            </a:r>
            <a:endParaRPr lang="zh-CN" altLang="en-US" sz="3600" b="1" dirty="0">
              <a:solidFill>
                <a:srgbClr val="C00000"/>
              </a:solidFill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200" dirty="0">
                <a:ea typeface="楷体_GB2312" pitchFamily="1" charset="-122"/>
              </a:rPr>
              <a:t>手部外伤急救 </a:t>
            </a:r>
            <a:br>
              <a:rPr lang="zh-CN" altLang="en-US" sz="3200" dirty="0">
                <a:ea typeface="楷体_GB2312" pitchFamily="1" charset="-122"/>
              </a:rPr>
            </a:br>
            <a:endParaRPr lang="zh-CN" altLang="en-US" sz="3200" dirty="0">
              <a:ea typeface="楷体_GB2312" pitchFamily="1" charset="-122"/>
            </a:endParaRPr>
          </a:p>
        </p:txBody>
      </p:sp>
      <p:sp>
        <p:nvSpPr>
          <p:cNvPr id="32771" name="Rectangle 4"/>
          <p:cNvSpPr>
            <a:spLocks noGrp="1" noRot="1"/>
          </p:cNvSpPr>
          <p:nvPr>
            <p:ph type="body" sz="half" idx="4294967295"/>
          </p:nvPr>
        </p:nvSpPr>
        <p:spPr>
          <a:xfrm>
            <a:off x="301625" y="1905000"/>
            <a:ext cx="4192588" cy="4194175"/>
          </a:xfrm>
          <a:ln/>
        </p:spPr>
        <p:txBody>
          <a:bodyPr vert="horz" wrap="square" lIns="91440" tIns="45720" rIns="91440" bIns="45720" anchor="t" anchorCtr="0"/>
          <a:lstStyle>
            <a:lvl1pPr lvl="0">
              <a:buClr>
                <a:schemeClr val="hlink"/>
              </a:buClr>
              <a:buSzPct val="75000"/>
              <a:buFont typeface="Wingdings" panose="05000000000000000000" pitchFamily="2" charset="2"/>
              <a:defRPr sz="2800"/>
            </a:lvl1pPr>
            <a:lvl2pPr lvl="1">
              <a:buClr>
                <a:schemeClr val="accent2"/>
              </a:buClr>
              <a:buSzPct val="85000"/>
              <a:buFont typeface="Wingdings" panose="05000000000000000000" pitchFamily="2" charset="2"/>
              <a:defRPr sz="2400"/>
            </a:lvl2pPr>
            <a:lvl3pPr lvl="2">
              <a:buClr>
                <a:schemeClr val="hlink"/>
              </a:buClr>
              <a:buSzPct val="85000"/>
              <a:buFont typeface="Wingdings" panose="05000000000000000000" pitchFamily="2" charset="2"/>
              <a:defRPr sz="2000"/>
            </a:lvl3pPr>
            <a:lvl4pPr lvl="3">
              <a:buClr>
                <a:schemeClr val="accent2"/>
              </a:buClr>
              <a:buSzPct val="90000"/>
              <a:buFont typeface="Wingdings" panose="05000000000000000000" pitchFamily="2" charset="2"/>
              <a:defRPr sz="1800"/>
            </a:lvl4pPr>
            <a:lvl5pPr lvl="4">
              <a:buClr>
                <a:schemeClr val="hlink"/>
              </a:buClr>
              <a:buSzPct val="85000"/>
              <a:buFont typeface="Wingdings" panose="05000000000000000000" pitchFamily="2" charset="2"/>
              <a:defRPr sz="1800"/>
            </a:lvl5pPr>
          </a:lstStyle>
          <a:p>
            <a:pPr lvl="0" eaLnBrk="1" hangingPunct="1"/>
            <a:r>
              <a:rPr lang="zh-CN" altLang="en-US" dirty="0"/>
              <a:t>钝器伤</a:t>
            </a:r>
            <a:endParaRPr lang="zh-CN" altLang="en-US" dirty="0"/>
          </a:p>
        </p:txBody>
      </p:sp>
      <p:sp>
        <p:nvSpPr>
          <p:cNvPr id="32772" name="Rectangle 5"/>
          <p:cNvSpPr>
            <a:spLocks noGrp="1" noRot="1"/>
          </p:cNvSpPr>
          <p:nvPr>
            <p:ph type="body" sz="half" idx="4294967295"/>
          </p:nvPr>
        </p:nvSpPr>
        <p:spPr>
          <a:xfrm>
            <a:off x="3657600" y="1600200"/>
            <a:ext cx="3810000" cy="4117975"/>
          </a:xfrm>
          <a:ln/>
        </p:spPr>
        <p:txBody>
          <a:bodyPr vert="horz" wrap="square" lIns="91440" tIns="45720" rIns="91440" bIns="45720" anchor="t" anchorCtr="0"/>
          <a:lstStyle>
            <a:lvl1pPr lvl="0">
              <a:buClr>
                <a:schemeClr val="hlink"/>
              </a:buClr>
              <a:buSzPct val="75000"/>
              <a:buFont typeface="Wingdings" panose="05000000000000000000" pitchFamily="2" charset="2"/>
              <a:defRPr sz="2800"/>
            </a:lvl1pPr>
            <a:lvl2pPr lvl="1">
              <a:buClr>
                <a:schemeClr val="accent2"/>
              </a:buClr>
              <a:buSzPct val="85000"/>
              <a:buFont typeface="Wingdings" panose="05000000000000000000" pitchFamily="2" charset="2"/>
              <a:defRPr sz="2400"/>
            </a:lvl2pPr>
            <a:lvl3pPr lvl="2">
              <a:buClr>
                <a:schemeClr val="hlink"/>
              </a:buClr>
              <a:buSzPct val="85000"/>
              <a:buFont typeface="Wingdings" panose="05000000000000000000" pitchFamily="2" charset="2"/>
              <a:defRPr sz="2000"/>
            </a:lvl3pPr>
            <a:lvl4pPr lvl="3">
              <a:buClr>
                <a:schemeClr val="accent2"/>
              </a:buClr>
              <a:buSzPct val="90000"/>
              <a:buFont typeface="Wingdings" panose="05000000000000000000" pitchFamily="2" charset="2"/>
              <a:defRPr sz="1800"/>
            </a:lvl4pPr>
            <a:lvl5pPr lvl="4">
              <a:buClr>
                <a:schemeClr val="hlink"/>
              </a:buClr>
              <a:buSzPct val="85000"/>
              <a:buFont typeface="Wingdings" panose="05000000000000000000" pitchFamily="2" charset="2"/>
              <a:defRPr sz="1800"/>
            </a:lvl5pPr>
          </a:lstStyle>
          <a:p>
            <a:pPr lvl="0" eaLnBrk="1" hangingPunct="1"/>
            <a:r>
              <a:rPr lang="zh-CN" altLang="en-US" dirty="0"/>
              <a:t>特点：皮肤大多不会破，出现皮下青或血肿</a:t>
            </a:r>
            <a:endParaRPr lang="zh-CN" altLang="en-US" dirty="0"/>
          </a:p>
          <a:p>
            <a:pPr lvl="0" eaLnBrk="1" hangingPunct="1">
              <a:buNone/>
            </a:pPr>
            <a:endParaRPr lang="zh-CN" altLang="zh-CN" dirty="0"/>
          </a:p>
          <a:p>
            <a:pPr lvl="0" eaLnBrk="1" hangingPunct="1"/>
            <a:r>
              <a:rPr lang="zh-CN" altLang="en-US" dirty="0"/>
              <a:t>救治：冷毛巾或冷水袋外敷半小时左右，能防止血肿增大，减轻疼痛</a:t>
            </a:r>
            <a:endParaRPr lang="zh-CN" altLang="en-US" sz="3000" dirty="0"/>
          </a:p>
        </p:txBody>
      </p:sp>
      <p:pic>
        <p:nvPicPr>
          <p:cNvPr id="32773" name="Picture 5" descr="200903261052577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895600"/>
            <a:ext cx="2438400" cy="3505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200" dirty="0">
                <a:ea typeface="楷体_GB2312" pitchFamily="1" charset="-122"/>
              </a:rPr>
              <a:t>手部外伤家庭急救 </a:t>
            </a:r>
            <a:br>
              <a:rPr lang="zh-CN" altLang="en-US" sz="3200" dirty="0">
                <a:ea typeface="楷体_GB2312" pitchFamily="1" charset="-122"/>
              </a:rPr>
            </a:br>
            <a:endParaRPr lang="zh-CN" altLang="en-US" sz="3200" dirty="0">
              <a:ea typeface="楷体_GB2312" pitchFamily="1" charset="-122"/>
            </a:endParaRPr>
          </a:p>
        </p:txBody>
      </p:sp>
      <p:sp>
        <p:nvSpPr>
          <p:cNvPr id="33795" name="Rectangle 3"/>
          <p:cNvSpPr>
            <a:spLocks noGrp="1" noRot="1"/>
          </p:cNvSpPr>
          <p:nvPr>
            <p:ph type="body" sz="half" idx="4294967295"/>
          </p:nvPr>
        </p:nvSpPr>
        <p:spPr>
          <a:xfrm>
            <a:off x="301625" y="1905000"/>
            <a:ext cx="4192588" cy="4194175"/>
          </a:xfrm>
          <a:ln/>
        </p:spPr>
        <p:txBody>
          <a:bodyPr vert="horz" wrap="square" lIns="91440" tIns="45720" rIns="91440" bIns="45720" anchor="t" anchorCtr="0"/>
          <a:lstStyle>
            <a:lvl1pPr lvl="0">
              <a:buClr>
                <a:schemeClr val="hlink"/>
              </a:buClr>
              <a:buSzPct val="75000"/>
              <a:buFont typeface="Wingdings" panose="05000000000000000000" pitchFamily="2" charset="2"/>
              <a:defRPr sz="2800"/>
            </a:lvl1pPr>
            <a:lvl2pPr lvl="1">
              <a:buClr>
                <a:schemeClr val="accent2"/>
              </a:buClr>
              <a:buSzPct val="85000"/>
              <a:buFont typeface="Wingdings" panose="05000000000000000000" pitchFamily="2" charset="2"/>
              <a:defRPr sz="2400"/>
            </a:lvl2pPr>
            <a:lvl3pPr lvl="2">
              <a:buClr>
                <a:schemeClr val="hlink"/>
              </a:buClr>
              <a:buSzPct val="85000"/>
              <a:buFont typeface="Wingdings" panose="05000000000000000000" pitchFamily="2" charset="2"/>
              <a:defRPr sz="2000"/>
            </a:lvl3pPr>
            <a:lvl4pPr lvl="3">
              <a:buClr>
                <a:schemeClr val="accent2"/>
              </a:buClr>
              <a:buSzPct val="90000"/>
              <a:buFont typeface="Wingdings" panose="05000000000000000000" pitchFamily="2" charset="2"/>
              <a:defRPr sz="1800"/>
            </a:lvl4pPr>
            <a:lvl5pPr lvl="4">
              <a:buClr>
                <a:schemeClr val="hlink"/>
              </a:buClr>
              <a:buSzPct val="85000"/>
              <a:buFont typeface="Wingdings" panose="05000000000000000000" pitchFamily="2" charset="2"/>
              <a:defRPr sz="1800"/>
            </a:lvl5pPr>
          </a:lstStyle>
          <a:p>
            <a:pPr lvl="0" eaLnBrk="1" hangingPunct="1"/>
            <a:r>
              <a:rPr lang="zh-CN" altLang="en-US" dirty="0"/>
              <a:t>刀伤</a:t>
            </a:r>
            <a:endParaRPr lang="en-US" altLang="zh-CN"/>
          </a:p>
        </p:txBody>
      </p:sp>
      <p:sp>
        <p:nvSpPr>
          <p:cNvPr id="33796" name="Rectangle 4"/>
          <p:cNvSpPr>
            <a:spLocks noGrp="1" noRot="1"/>
          </p:cNvSpPr>
          <p:nvPr>
            <p:ph type="body" sz="half" idx="4294967295"/>
          </p:nvPr>
        </p:nvSpPr>
        <p:spPr>
          <a:xfrm>
            <a:off x="2667000" y="1600200"/>
            <a:ext cx="6019800" cy="5029200"/>
          </a:xfrm>
          <a:ln/>
        </p:spPr>
        <p:txBody>
          <a:bodyPr vert="horz" wrap="square" lIns="91440" tIns="45720" rIns="91440" bIns="45720" anchor="t" anchorCtr="0"/>
          <a:lstStyle>
            <a:lvl1pPr lvl="0">
              <a:buClr>
                <a:schemeClr val="hlink"/>
              </a:buClr>
              <a:buSzPct val="75000"/>
              <a:buFont typeface="Wingdings" panose="05000000000000000000" pitchFamily="2" charset="2"/>
              <a:defRPr sz="2800"/>
            </a:lvl1pPr>
            <a:lvl2pPr lvl="1">
              <a:buClr>
                <a:schemeClr val="accent2"/>
              </a:buClr>
              <a:buSzPct val="85000"/>
              <a:buFont typeface="Wingdings" panose="05000000000000000000" pitchFamily="2" charset="2"/>
              <a:defRPr sz="2400"/>
            </a:lvl2pPr>
            <a:lvl3pPr lvl="2">
              <a:buClr>
                <a:schemeClr val="hlink"/>
              </a:buClr>
              <a:buSzPct val="85000"/>
              <a:buFont typeface="Wingdings" panose="05000000000000000000" pitchFamily="2" charset="2"/>
              <a:defRPr sz="2000"/>
            </a:lvl3pPr>
            <a:lvl4pPr lvl="3">
              <a:buClr>
                <a:schemeClr val="accent2"/>
              </a:buClr>
              <a:buSzPct val="90000"/>
              <a:buFont typeface="Wingdings" panose="05000000000000000000" pitchFamily="2" charset="2"/>
              <a:defRPr sz="1800"/>
            </a:lvl4pPr>
            <a:lvl5pPr lvl="4">
              <a:buClr>
                <a:schemeClr val="hlink"/>
              </a:buClr>
              <a:buSzPct val="85000"/>
              <a:buFont typeface="Wingdings" panose="05000000000000000000" pitchFamily="2" charset="2"/>
              <a:defRPr sz="1800"/>
            </a:lvl5pPr>
          </a:lstStyle>
          <a:p>
            <a:pPr lvl="0" eaLnBrk="1" hangingPunct="1"/>
            <a:r>
              <a:rPr lang="zh-CN" altLang="en-US" dirty="0"/>
              <a:t>出血多时先用力压迫</a:t>
            </a:r>
            <a:r>
              <a:rPr lang="zh-CN" altLang="en-US" u="sng" dirty="0"/>
              <a:t>手腕两侧的桡动脉和尺动脉</a:t>
            </a:r>
            <a:r>
              <a:rPr lang="zh-CN" altLang="en-US" dirty="0"/>
              <a:t>以减少出血，然后进行包扎。包扎时要稍用力以达到止血目的，即加压包扎</a:t>
            </a:r>
            <a:endParaRPr lang="zh-CN" altLang="en-US" dirty="0"/>
          </a:p>
          <a:p>
            <a:pPr lvl="0" eaLnBrk="1" hangingPunct="1">
              <a:buNone/>
            </a:pPr>
            <a:endParaRPr lang="zh-CN" altLang="en-US" dirty="0"/>
          </a:p>
          <a:p>
            <a:pPr lvl="0" eaLnBrk="1" hangingPunct="1"/>
            <a:r>
              <a:rPr lang="zh-CN" altLang="en-US" dirty="0"/>
              <a:t>一般情况下，手部小伤四五天会愈合，若肿胀不退或化脓，应到医院诊治。</a:t>
            </a:r>
            <a:endParaRPr lang="zh-CN" altLang="en-US" dirty="0"/>
          </a:p>
        </p:txBody>
      </p:sp>
      <p:pic>
        <p:nvPicPr>
          <p:cNvPr id="33797" name="Picture 5" descr="C:\Users\Administrator\Desktop\timgCA5Z5T2O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2819400"/>
            <a:ext cx="2514600" cy="335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楷体_GB2312" pitchFamily="1" charset="-122"/>
              </a:rPr>
              <a:t>指压法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35843" name="Rectangle 3"/>
          <p:cNvSpPr>
            <a:spLocks noGrp="1" noRot="1"/>
          </p:cNvSpPr>
          <p:nvPr>
            <p:ph type="body" idx="4294967295"/>
          </p:nvPr>
        </p:nvSpPr>
        <p:spPr>
          <a:xfrm>
            <a:off x="301625" y="1524000"/>
            <a:ext cx="8540750" cy="457517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20000"/>
              </a:lnSpc>
              <a:buNone/>
            </a:pPr>
            <a:r>
              <a:rPr lang="en-US" altLang="zh-CN" sz="2500"/>
              <a:t>1. </a:t>
            </a:r>
            <a:r>
              <a:rPr lang="zh-CN" altLang="en-US" sz="2500" dirty="0"/>
              <a:t>手指出血</a:t>
            </a:r>
            <a:r>
              <a:rPr lang="en-US" altLang="zh-CN" sz="2500"/>
              <a:t>——</a:t>
            </a:r>
            <a:r>
              <a:rPr lang="zh-CN" altLang="en-US" sz="2500" dirty="0"/>
              <a:t>以另一只手用力压住受伤手指的两侧。 </a:t>
            </a:r>
            <a:endParaRPr lang="zh-CN" altLang="en-US" sz="2500" dirty="0"/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2500"/>
              <a:t>2. </a:t>
            </a:r>
            <a:r>
              <a:rPr lang="zh-CN" altLang="en-US" sz="2500" dirty="0"/>
              <a:t>手、手肘出血</a:t>
            </a:r>
            <a:r>
              <a:rPr lang="en-US" altLang="zh-CN" sz="2500"/>
              <a:t>——</a:t>
            </a:r>
            <a:r>
              <a:rPr lang="zh-CN" altLang="en-US" sz="2500" dirty="0"/>
              <a:t>以四只手指用力压住上臂内侧隆起的肌肉。要是仍然出血不止，那是因为没有压住出血的血管，故应重新改变手指的位置，再做一次。 </a:t>
            </a:r>
            <a:endParaRPr lang="zh-CN" altLang="en-US" sz="2500" dirty="0"/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2500"/>
              <a:t>3. </a:t>
            </a:r>
            <a:r>
              <a:rPr lang="zh-CN" altLang="en-US" sz="2500" dirty="0"/>
              <a:t>上臂、腋下出血</a:t>
            </a:r>
            <a:r>
              <a:rPr lang="en-US" altLang="zh-CN" sz="2500"/>
              <a:t>——</a:t>
            </a:r>
            <a:r>
              <a:rPr lang="zh-CN" altLang="en-US" sz="2500" dirty="0"/>
              <a:t>这种情形必须靠第三者的帮忙，用拇指向下、向内用力压住锁骨下凹处。 </a:t>
            </a:r>
            <a:endParaRPr lang="zh-CN" altLang="en-US" sz="2500" dirty="0"/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2500"/>
              <a:t>4. </a:t>
            </a:r>
            <a:r>
              <a:rPr lang="zh-CN" altLang="en-US" sz="2500" dirty="0"/>
              <a:t>脚、胫部出血</a:t>
            </a:r>
            <a:r>
              <a:rPr lang="en-US" altLang="zh-CN" sz="2500"/>
              <a:t>——</a:t>
            </a:r>
            <a:r>
              <a:rPr lang="zh-CN" altLang="en-US" sz="2500" dirty="0"/>
              <a:t>这种情形也需要第三者来协助。患者仰躺、脚部微微垫高，施救者用二只拇指压住患者的股沟、腰部、阴部间之血管。 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301625" y="609600"/>
            <a:ext cx="8540750" cy="50292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4000" b="1" dirty="0">
                <a:solidFill>
                  <a:srgbClr val="C00000"/>
                </a:solidFill>
                <a:ea typeface="楷体_GB2312" pitchFamily="1" charset="-122"/>
              </a:rPr>
              <a:t>心肺复苏视频</a:t>
            </a:r>
            <a:r>
              <a:rPr lang="zh-CN" altLang="en-US" sz="3200" b="1" dirty="0">
                <a:solidFill>
                  <a:srgbClr val="000000"/>
                </a:solidFill>
                <a:ea typeface="楷体_GB2312" pitchFamily="1" charset="-122"/>
                <a:hlinkClick r:id="rId1" tooltip="" action="ppaction://hlinkfile"/>
              </a:rPr>
              <a:t>https://haokan.baidu.com/v?pd=wisenatural&amp;vid=3585449598563518000</a:t>
            </a:r>
            <a:endParaRPr lang="zh-CN" altLang="en-US" sz="3200" b="1" dirty="0">
              <a:solidFill>
                <a:srgbClr val="000000"/>
              </a:solidFill>
              <a:ea typeface="楷体_GB2312" pitchFamily="1" charset="-122"/>
              <a:hlinkClick r:id="rId1" tooltip="" action="ppaction://hlinkfil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743200" y="2590800"/>
            <a:ext cx="4572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u="none" dirty="0">
                <a:solidFill>
                  <a:srgbClr val="003399"/>
                </a:solidFill>
                <a:sym typeface="+mn-ea"/>
              </a:rPr>
              <a:t>谢谢聆听！</a:t>
            </a:r>
            <a:endParaRPr lang="zh-CN" altLang="en-US" sz="5400" b="1" u="none" dirty="0">
              <a:solidFill>
                <a:srgbClr val="003399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905000" y="1981835"/>
            <a:ext cx="6082030" cy="1861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kumimoji="0" lang="zh-TW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1" charset="-122"/>
                <a:cs typeface="+mn-cs"/>
              </a:rPr>
              <a:t>　    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1" charset="-122"/>
                <a:cs typeface="+mn-cs"/>
              </a:rPr>
              <a:t>一、异物窒息急救</a:t>
            </a: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　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1" charset="-122"/>
                <a:cs typeface="+mn-cs"/>
              </a:rPr>
              <a:t>        </a:t>
            </a:r>
            <a:r>
              <a:rPr kumimoji="0" lang="en-US" altLang="zh-CN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1" charset="-122"/>
                <a:cs typeface="+mn-cs"/>
              </a:rPr>
              <a:t>    </a:t>
            </a:r>
            <a:endParaRPr kumimoji="0" lang="zh-CN" altLang="en-US" sz="2400" b="1" i="0" u="sng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二、烧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烫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伤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急救</a:t>
            </a: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     </a:t>
            </a:r>
            <a:endParaRPr kumimoji="0" lang="zh-TW" altLang="en-US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三、触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电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急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救</a:t>
            </a: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         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  </a:t>
            </a:r>
            <a:endParaRPr lang="en-US" altLang="zh-CN" sz="24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四、心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肺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复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</a:t>
            </a:r>
            <a:r>
              <a:rPr lang="zh-CN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苏</a:t>
            </a:r>
            <a:r>
              <a:rPr lang="zh-TW" altLang="en-US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　    </a:t>
            </a:r>
            <a:r>
              <a:rPr lang="en-US" altLang="zh-CN" sz="2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              </a:t>
            </a:r>
            <a:endParaRPr kumimoji="0" lang="zh-TW" altLang="zh-CN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400" b="0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63938" y="476250"/>
            <a:ext cx="216058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sng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1" charset="-122"/>
                <a:cs typeface="+mn-cs"/>
              </a:rPr>
              <a:t>目   录</a:t>
            </a:r>
            <a:endParaRPr kumimoji="0" lang="zh-CN" altLang="en-US" sz="4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 noRot="1"/>
          </p:cNvSpPr>
          <p:nvPr>
            <p:ph type="title"/>
          </p:nvPr>
        </p:nvSpPr>
        <p:spPr>
          <a:xfrm>
            <a:off x="304800" y="838200"/>
            <a:ext cx="8540750" cy="4876800"/>
          </a:xfrm>
          <a:ln/>
        </p:spPr>
        <p:txBody>
          <a:bodyPr vert="horz" wrap="square" lIns="91440" tIns="45720" rIns="91440" bIns="45720" anchor="ctr" anchorCtr="0"/>
          <a:p>
            <a:r>
              <a:rPr lang="zh-CN" altLang="en-US" sz="5400" b="1" dirty="0">
                <a:solidFill>
                  <a:srgbClr val="C00000"/>
                </a:solidFill>
                <a:ea typeface="楷体_GB2312" pitchFamily="1" charset="-122"/>
                <a:sym typeface="Arial" panose="020B0604020202020204" pitchFamily="34" charset="0"/>
              </a:rPr>
              <a:t>异物窒息急救方法</a:t>
            </a:r>
            <a:endParaRPr lang="zh-CN" altLang="en-US" sz="5400" b="1" dirty="0">
              <a:solidFill>
                <a:srgbClr val="C00000"/>
              </a:solidFill>
              <a:ea typeface="楷体_GB2312" pitchFamily="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40750" cy="1143000"/>
          </a:xfrm>
          <a:ln/>
        </p:spPr>
        <p:txBody>
          <a:bodyPr vert="horz" wrap="square" lIns="91440" tIns="45720" rIns="91440" bIns="45720" anchor="ctr" anchorCtr="0"/>
          <a:p>
            <a:r>
              <a:rPr lang="zh-CN" altLang="en-US" b="1" dirty="0">
                <a:solidFill>
                  <a:srgbClr val="C00000"/>
                </a:solidFill>
                <a:ea typeface="楷体_GB2312" pitchFamily="1" charset="-122"/>
                <a:sym typeface="Arial" panose="020B0604020202020204" pitchFamily="34" charset="0"/>
              </a:rPr>
              <a:t>异物窒息急救法</a:t>
            </a:r>
            <a:r>
              <a:rPr lang="en-US" altLang="zh-CN" b="1">
                <a:solidFill>
                  <a:srgbClr val="C00000"/>
                </a:solidFill>
                <a:ea typeface="楷体_GB2312" pitchFamily="1" charset="-122"/>
                <a:sym typeface="Arial" panose="020B0604020202020204" pitchFamily="34" charset="0"/>
              </a:rPr>
              <a:t>----</a:t>
            </a:r>
            <a:r>
              <a:rPr lang="zh-CN" altLang="en-US" dirty="0"/>
              <a:t>海姆立克法</a:t>
            </a:r>
            <a:endParaRPr lang="zh-CN" altLang="en-US" dirty="0"/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540750" cy="4194175"/>
          </a:xfrm>
          <a:ln/>
        </p:spPr>
        <p:txBody>
          <a:bodyPr vert="horz" wrap="square" lIns="91440" tIns="45720" rIns="91440" bIns="45720" anchor="t" anchorCtr="0"/>
          <a:p>
            <a:r>
              <a:rPr lang="zh-CN" altLang="en-US" dirty="0"/>
              <a:t> 具体步骤是：站在患者身后，患者稍向前倾；双臂环绕患者，一手握拳，另一手包住拳头，置于胃上方，胸腔中部；双臂用力收紧，瞬间往内往上挤按，连续多次。当没有其他人在场时，可以借用椅背或桌角用力按压上腹部。对小一点的孩子，把他放在大人腿上，臀部抬高点，猛击背部也可将异物排出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r>
              <a:rPr lang="zh-CN" altLang="en-US" dirty="0"/>
              <a:t>需要注意控制好合适的力度，</a:t>
            </a:r>
            <a:endParaRPr lang="zh-CN" altLang="en-US" dirty="0"/>
          </a:p>
        </p:txBody>
      </p:sp>
      <p:pic>
        <p:nvPicPr>
          <p:cNvPr id="10243" name="Picture 2" descr="C:\Users\Administrator\Desktop\001SNHyKzy6KpVA7ou0cc[1]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81000" y="1828800"/>
            <a:ext cx="3257550" cy="2171700"/>
          </a:xfrm>
          <a:ln/>
        </p:spPr>
      </p:pic>
      <p:pic>
        <p:nvPicPr>
          <p:cNvPr id="10244" name="Picture 4" descr="http://album.sina.com.cn/pic/001SNHyKzy6KpVH51Ogd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4114800"/>
            <a:ext cx="3514725" cy="2381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6" descr="http://album.sina.com.cn/pic/001SNHyKzy6KpVAa5Wf3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447800"/>
            <a:ext cx="3810000" cy="2476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301625" y="609600"/>
            <a:ext cx="8540750" cy="50292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5400" b="1" dirty="0">
                <a:solidFill>
                  <a:srgbClr val="C00000"/>
                </a:solidFill>
                <a:ea typeface="楷体_GB2312" pitchFamily="1" charset="-122"/>
              </a:rPr>
              <a:t>烧烫伤的急救知识</a:t>
            </a:r>
            <a:endParaRPr lang="zh-CN" altLang="en-US" sz="5400" b="1" dirty="0">
              <a:solidFill>
                <a:srgbClr val="C00000"/>
              </a:solidFill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200" dirty="0">
                <a:ea typeface="楷体_GB2312" pitchFamily="1" charset="-122"/>
              </a:rPr>
              <a:t>烧烫伤的急救知识</a:t>
            </a:r>
            <a:endParaRPr lang="zh-CN" altLang="en-US" sz="3200" dirty="0">
              <a:ea typeface="楷体_GB2312" pitchFamily="1" charset="-122"/>
            </a:endParaRPr>
          </a:p>
        </p:txBody>
      </p:sp>
      <p:sp>
        <p:nvSpPr>
          <p:cNvPr id="15363" name="Rectangle 3"/>
          <p:cNvSpPr>
            <a:spLocks noGrp="1" noRot="1"/>
          </p:cNvSpPr>
          <p:nvPr>
            <p:ph type="body" idx="4294967295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  <a:buNone/>
            </a:pPr>
            <a:r>
              <a:rPr lang="en-US" altLang="zh-CN" sz="3000" b="1"/>
              <a:t>           </a:t>
            </a:r>
            <a:r>
              <a:rPr lang="zh-CN" altLang="en-US" sz="3000" b="1" dirty="0"/>
              <a:t>热力烧伤</a:t>
            </a:r>
            <a:r>
              <a:rPr lang="zh-CN" altLang="en-US" sz="3000" dirty="0"/>
              <a:t>如开水，热蒸气、火焰、热稀饭、热金属；</a:t>
            </a:r>
            <a:r>
              <a:rPr lang="zh-CN" altLang="en-US" sz="3000" b="1" dirty="0"/>
              <a:t>化学性质烧伤</a:t>
            </a:r>
            <a:r>
              <a:rPr lang="zh-CN" altLang="en-US" sz="3000" dirty="0"/>
              <a:t>如强酸强碱；</a:t>
            </a:r>
            <a:r>
              <a:rPr lang="zh-CN" altLang="en-US" sz="3000" b="1" dirty="0"/>
              <a:t>电烧伤</a:t>
            </a:r>
            <a:r>
              <a:rPr lang="zh-CN" altLang="en-US" sz="3000" dirty="0"/>
              <a:t>如触电、雷电击；</a:t>
            </a:r>
            <a:r>
              <a:rPr lang="zh-CN" altLang="en-US" sz="3000" b="1" dirty="0"/>
              <a:t>物理性和放射性烧伤</a:t>
            </a:r>
            <a:r>
              <a:rPr lang="zh-CN" altLang="en-US" sz="3000" dirty="0"/>
              <a:t>如激光，核能等。</a:t>
            </a:r>
            <a:endParaRPr lang="zh-CN" altLang="en-US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 noRot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600" b="1" dirty="0">
                <a:ea typeface="楷体_GB2312" pitchFamily="1" charset="-122"/>
              </a:rPr>
              <a:t>烧烫伤的急救知识</a:t>
            </a:r>
            <a:endParaRPr lang="zh-CN" altLang="en-US" sz="3600" b="1" dirty="0">
              <a:ea typeface="楷体_GB2312" pitchFamily="1" charset="-122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0200"/>
            <a:ext cx="8540750" cy="41941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0" lang="en-US" altLang="zh-CN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zh-CN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迅速远离火源并脱去着火的衣物。或用冷水浇正在着火的衣服，或就地滚动。</a:t>
            </a:r>
            <a:endParaRPr kumimoji="0" lang="zh-CN" sz="26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0" lang="en-US" altLang="zh-CN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zh-CN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用大衣、棉被、毯子覆盖使火熄灭，或直接滚、跳入池塘、水池，水沟内灭火。</a:t>
            </a:r>
            <a:endParaRPr kumimoji="0" lang="zh-CN" sz="26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0" 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</a:t>
            </a:r>
            <a:endParaRPr kumimoji="0" 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8" name="Picture 5" descr="https://ss3.bdstatic.com/70cFv8Sh_Q1YnxGkpoWK1HF6hhy/it/u=2455341089,1160007448&amp;fm=23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6200" y="4191000"/>
            <a:ext cx="2581275" cy="2362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7" descr="https://timgsa.baidu.com/timg?image&amp;quality=80&amp;size=b9999_10000&amp;sec=1491745900973&amp;di=8be893303a41c0281c78fb7e2da9d5e7&amp;imgtype=0&amp;src=http%3A%2F%2Fimg13.360buyimg.com%2Fn1%2Fg13%2FM0A%2F01%2F0F%2FrBEhU1HmI3YIAAAAAANjbIv7fM4AABLigKgihYAA2OE2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62400"/>
            <a:ext cx="3333750" cy="2647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9" descr="https://ss1.bdstatic.com/70cFvXSh_Q1YnxGkpoWK1HF6hhy/it/u=3400124438,1220079825&amp;fm=23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657600"/>
            <a:ext cx="2895600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+mj-lt"/>
                <a:ea typeface="楷体_GB2312" pitchFamily="1" charset="-122"/>
                <a:cs typeface="+mj-cs"/>
              </a:rPr>
              <a:t>烧烫伤的急救知识</a:t>
            </a:r>
            <a:endParaRPr kumimoji="0" lang="zh-CN" sz="36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+mj-lt"/>
              <a:ea typeface="楷体_GB2312" pitchFamily="1" charset="-122"/>
              <a:cs typeface="+mj-cs"/>
            </a:endParaRPr>
          </a:p>
        </p:txBody>
      </p:sp>
      <p:sp>
        <p:nvSpPr>
          <p:cNvPr id="17411" name="Rectangle 3"/>
          <p:cNvSpPr>
            <a:spLocks noGrp="1" noRot="1"/>
          </p:cNvSpPr>
          <p:nvPr>
            <p:ph type="body" idx="4294967295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  <a:buNone/>
            </a:pPr>
            <a:r>
              <a:rPr lang="zh-CN" altLang="en-US" sz="2600" b="1" dirty="0"/>
              <a:t>注意事项：</a:t>
            </a:r>
            <a:endParaRPr lang="zh-CN" altLang="en-US" sz="2600" b="1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600" dirty="0"/>
              <a:t>　　①不能一边跑，一边呼救，这样会加重烧伤。</a:t>
            </a:r>
            <a:endParaRPr lang="zh-CN" altLang="en-US" sz="26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600" dirty="0"/>
              <a:t>　　②被液体烫伤后，立即剪去被浸湿的衣服，如某处衣肉粘边太紧时，不要强行撕下，先剪去未粘连部分，暂留粘连部分。</a:t>
            </a:r>
            <a:endParaRPr lang="zh-CN" altLang="en-US" sz="26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600" dirty="0"/>
              <a:t>　　③剪刀不要碰到伤口、水泡，</a:t>
            </a:r>
            <a:r>
              <a:rPr lang="zh-CN" altLang="en-US" sz="2600" u="sng" dirty="0"/>
              <a:t>不涂紫药水，红药水和其他药膏</a:t>
            </a:r>
            <a:r>
              <a:rPr lang="zh-CN" altLang="en-US" sz="2600" dirty="0"/>
              <a:t>，以免影响创面观察。　</a:t>
            </a:r>
            <a:endParaRPr lang="zh-CN" altLang="en-US" sz="2600" dirty="0"/>
          </a:p>
          <a:p>
            <a:pPr eaLnBrk="1" hangingPunct="1">
              <a:lnSpc>
                <a:spcPct val="130000"/>
              </a:lnSpc>
              <a:buNone/>
            </a:pPr>
            <a:endParaRPr lang="zh-CN" altLang="en-US" sz="2600" dirty="0"/>
          </a:p>
          <a:p>
            <a:pPr eaLnBrk="1" hangingPunct="1">
              <a:lnSpc>
                <a:spcPct val="130000"/>
              </a:lnSpc>
              <a:buNone/>
            </a:pPr>
            <a:endParaRPr lang="en-US" altLang="zh-CN" sz="28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2282,&quot;width&quot;:6902.5}"/>
</p:tagLst>
</file>

<file path=ppt/tags/tag2.xml><?xml version="1.0" encoding="utf-8"?>
<p:tagLst xmlns:p="http://schemas.openxmlformats.org/presentationml/2006/main">
  <p:tag name="KSO_WPP_MARK_KEY" val="28a1f716-29eb-4627-bdd2-26e639ab26d0"/>
  <p:tag name="COMMONDATA" val="eyJoZGlkIjoiYjliYTBkOGRkNWJkMmMwMTM5MzcyZGJlZjI2ZDgwZWQifQ=="/>
</p:tagLst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诗情画意">
  <a:themeElements>
    <a:clrScheme name="1_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1_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lnDef>
  </a:objectDefaults>
  <a:extraClrSchemeLst>
    <a:extraClrScheme>
      <a:clrScheme name="1_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1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0</TotalTime>
  <Words>1374</Words>
  <Application>WPS 演示</Application>
  <PresentationFormat/>
  <Paragraphs>86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楷体_GB2312</vt:lpstr>
      <vt:lpstr>新宋体</vt:lpstr>
      <vt:lpstr>Arial Black</vt:lpstr>
      <vt:lpstr>微软雅黑</vt:lpstr>
      <vt:lpstr>Arial Unicode MS</vt:lpstr>
      <vt:lpstr>诗情画意</vt:lpstr>
      <vt:lpstr>1_诗情画意</vt:lpstr>
      <vt:lpstr>2_诗情画意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105</cp:revision>
  <dcterms:created xsi:type="dcterms:W3CDTF">2022-11-17T06:58:32Z</dcterms:created>
  <dcterms:modified xsi:type="dcterms:W3CDTF">2022-11-17T07:26:52Z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2052-11.1.0.12763</vt:lpwstr>
  </property>
  <property fmtid="{D5CDD505-2E9C-101B-9397-08002B2CF9AE}" pid="4" name="ICV">
    <vt:lpwstr>53430CB992C043908A30C31E21BE5D11</vt:lpwstr>
  </property>
</Properties>
</file>